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Montserrat Medium" charset="1" panose="00000600000000000000"/>
      <p:regular r:id="rId14"/>
    </p:embeddedFont>
    <p:embeddedFont>
      <p:font typeface="Red Hat Display Bold" charset="1" panose="02010803040201060303"/>
      <p:regular r:id="rId15"/>
    </p:embeddedFont>
    <p:embeddedFont>
      <p:font typeface="Montserrat Light" charset="1" panose="00000400000000000000"/>
      <p:regular r:id="rId16"/>
    </p:embeddedFont>
    <p:embeddedFont>
      <p:font typeface="Montserrat" charset="1" panose="00000500000000000000"/>
      <p:regular r:id="rId17"/>
    </p:embeddedFont>
    <p:embeddedFont>
      <p:font typeface="Red Hat Display" charset="1" panose="020105030402010603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9098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8648172">
            <a:off x="13278231" y="-3506375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361417" y="5295900"/>
            <a:ext cx="6521758" cy="777113"/>
            <a:chOff x="0" y="0"/>
            <a:chExt cx="1717665" cy="2046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17665" cy="204672"/>
            </a:xfrm>
            <a:custGeom>
              <a:avLst/>
              <a:gdLst/>
              <a:ahLst/>
              <a:cxnLst/>
              <a:rect r="r" b="b" t="t" l="l"/>
              <a:pathLst>
                <a:path h="204672" w="1717665">
                  <a:moveTo>
                    <a:pt x="37987" y="0"/>
                  </a:moveTo>
                  <a:lnTo>
                    <a:pt x="1679678" y="0"/>
                  </a:lnTo>
                  <a:cubicBezTo>
                    <a:pt x="1689752" y="0"/>
                    <a:pt x="1699414" y="4002"/>
                    <a:pt x="1706538" y="11126"/>
                  </a:cubicBezTo>
                  <a:cubicBezTo>
                    <a:pt x="1713662" y="18250"/>
                    <a:pt x="1717665" y="27912"/>
                    <a:pt x="1717665" y="37987"/>
                  </a:cubicBezTo>
                  <a:lnTo>
                    <a:pt x="1717665" y="166685"/>
                  </a:lnTo>
                  <a:cubicBezTo>
                    <a:pt x="1717665" y="187664"/>
                    <a:pt x="1700657" y="204672"/>
                    <a:pt x="1679678" y="204672"/>
                  </a:cubicBezTo>
                  <a:lnTo>
                    <a:pt x="37987" y="204672"/>
                  </a:lnTo>
                  <a:cubicBezTo>
                    <a:pt x="27912" y="204672"/>
                    <a:pt x="18250" y="200670"/>
                    <a:pt x="11126" y="193546"/>
                  </a:cubicBezTo>
                  <a:cubicBezTo>
                    <a:pt x="4002" y="186422"/>
                    <a:pt x="0" y="176760"/>
                    <a:pt x="0" y="166685"/>
                  </a:cubicBezTo>
                  <a:lnTo>
                    <a:pt x="0" y="37987"/>
                  </a:lnTo>
                  <a:cubicBezTo>
                    <a:pt x="0" y="17007"/>
                    <a:pt x="17007" y="0"/>
                    <a:pt x="37987" y="0"/>
                  </a:cubicBezTo>
                  <a:close/>
                </a:path>
              </a:pathLst>
            </a:custGeom>
            <a:solidFill>
              <a:srgbClr val="542C49">
                <a:alpha val="80000"/>
              </a:srgbClr>
            </a:solidFill>
            <a:ln w="38100" cap="rnd">
              <a:solidFill>
                <a:srgbClr val="F7F3F2">
                  <a:alpha val="80000"/>
                </a:srgbClr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717665" cy="2522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151952" y="5450720"/>
            <a:ext cx="3639484" cy="39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3"/>
              </a:lnSpc>
            </a:pPr>
            <a:r>
              <a:rPr lang="en-US" b="true" sz="2324">
                <a:solidFill>
                  <a:srgbClr val="F7F3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 E- COMMERCE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2740925"/>
            <a:ext cx="9128814" cy="240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57"/>
              </a:lnSpc>
            </a:pPr>
            <a:r>
              <a:rPr lang="en-US" b="true" sz="7676" spc="130">
                <a:solidFill>
                  <a:srgbClr val="F7F3F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BOOK</a:t>
            </a:r>
          </a:p>
          <a:p>
            <a:pPr algn="l">
              <a:lnSpc>
                <a:spcPts val="9557"/>
              </a:lnSpc>
            </a:pPr>
            <a:r>
              <a:rPr lang="en-US" b="true" sz="7676" spc="130">
                <a:solidFill>
                  <a:srgbClr val="F7F3F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HIVE</a:t>
            </a:r>
          </a:p>
        </p:txBody>
      </p:sp>
      <p:sp>
        <p:nvSpPr>
          <p:cNvPr name="AutoShape 13" id="13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500400" y="2298821"/>
            <a:ext cx="7247589" cy="5689357"/>
          </a:xfrm>
          <a:custGeom>
            <a:avLst/>
            <a:gdLst/>
            <a:ahLst/>
            <a:cxnLst/>
            <a:rect r="r" b="b" t="t" l="l"/>
            <a:pathLst>
              <a:path h="5689357" w="7247589">
                <a:moveTo>
                  <a:pt x="0" y="0"/>
                </a:moveTo>
                <a:lnTo>
                  <a:pt x="7247589" y="0"/>
                </a:lnTo>
                <a:lnTo>
                  <a:pt x="7247589" y="5689358"/>
                </a:lnTo>
                <a:lnTo>
                  <a:pt x="0" y="56893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022" t="0" r="-9022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52800" y="2451221"/>
            <a:ext cx="7247589" cy="5689357"/>
          </a:xfrm>
          <a:custGeom>
            <a:avLst/>
            <a:gdLst/>
            <a:ahLst/>
            <a:cxnLst/>
            <a:rect r="r" b="b" t="t" l="l"/>
            <a:pathLst>
              <a:path h="5689357" w="7247589">
                <a:moveTo>
                  <a:pt x="0" y="0"/>
                </a:moveTo>
                <a:lnTo>
                  <a:pt x="7247589" y="0"/>
                </a:lnTo>
                <a:lnTo>
                  <a:pt x="7247589" y="5689358"/>
                </a:lnTo>
                <a:lnTo>
                  <a:pt x="0" y="56893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022" t="0" r="-9022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382536" y="-2149935"/>
            <a:ext cx="29838490" cy="1678415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06026" y="4310108"/>
            <a:ext cx="3348604" cy="4430885"/>
            <a:chOff x="0" y="0"/>
            <a:chExt cx="881937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949980" y="4310108"/>
            <a:ext cx="3348604" cy="4430885"/>
            <a:chOff x="0" y="0"/>
            <a:chExt cx="881937" cy="11669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038276" y="4310108"/>
            <a:ext cx="3348604" cy="4430885"/>
            <a:chOff x="0" y="0"/>
            <a:chExt cx="881937" cy="1166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81187" y="4588209"/>
            <a:ext cx="2840069" cy="977232"/>
            <a:chOff x="0" y="0"/>
            <a:chExt cx="748002" cy="25737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219384" y="4588209"/>
            <a:ext cx="2840069" cy="1110582"/>
            <a:chOff x="0" y="0"/>
            <a:chExt cx="748002" cy="29249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48002" cy="292499"/>
            </a:xfrm>
            <a:custGeom>
              <a:avLst/>
              <a:gdLst/>
              <a:ahLst/>
              <a:cxnLst/>
              <a:rect r="r" b="b" t="t" l="l"/>
              <a:pathLst>
                <a:path h="292499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232528"/>
                  </a:lnTo>
                  <a:cubicBezTo>
                    <a:pt x="748002" y="265649"/>
                    <a:pt x="721152" y="292499"/>
                    <a:pt x="688030" y="292499"/>
                  </a:cubicBezTo>
                  <a:lnTo>
                    <a:pt x="59971" y="292499"/>
                  </a:lnTo>
                  <a:cubicBezTo>
                    <a:pt x="44066" y="292499"/>
                    <a:pt x="28812" y="286181"/>
                    <a:pt x="17565" y="274934"/>
                  </a:cubicBezTo>
                  <a:cubicBezTo>
                    <a:pt x="6318" y="263687"/>
                    <a:pt x="0" y="248433"/>
                    <a:pt x="0" y="232528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748002" cy="3401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292543" y="4516304"/>
            <a:ext cx="2840069" cy="1027434"/>
            <a:chOff x="0" y="0"/>
            <a:chExt cx="748002" cy="2706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48002" cy="270600"/>
            </a:xfrm>
            <a:custGeom>
              <a:avLst/>
              <a:gdLst/>
              <a:ahLst/>
              <a:cxnLst/>
              <a:rect r="r" b="b" t="t" l="l"/>
              <a:pathLst>
                <a:path h="270600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210629"/>
                  </a:lnTo>
                  <a:cubicBezTo>
                    <a:pt x="748002" y="226534"/>
                    <a:pt x="741683" y="241788"/>
                    <a:pt x="730436" y="253035"/>
                  </a:cubicBezTo>
                  <a:cubicBezTo>
                    <a:pt x="719190" y="264282"/>
                    <a:pt x="703936" y="270600"/>
                    <a:pt x="688030" y="270600"/>
                  </a:cubicBezTo>
                  <a:lnTo>
                    <a:pt x="59971" y="270600"/>
                  </a:lnTo>
                  <a:cubicBezTo>
                    <a:pt x="44066" y="270600"/>
                    <a:pt x="28812" y="264282"/>
                    <a:pt x="17565" y="253035"/>
                  </a:cubicBezTo>
                  <a:cubicBezTo>
                    <a:pt x="6318" y="241788"/>
                    <a:pt x="0" y="226534"/>
                    <a:pt x="0" y="210629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748002" cy="318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4804903" y="2044187"/>
            <a:ext cx="6955077" cy="73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PRESENTED BY: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7900" y="5954051"/>
            <a:ext cx="2009929" cy="482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Remaining work done by saba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634454" y="5954051"/>
            <a:ext cx="2009929" cy="2215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screens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a)Home.dart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b)book_deatiled.dart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c)wishlist.dart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d)cart.dart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e)user admin.dart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f)orders.dart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Sevices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a)book sevices .darty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536709" y="6043147"/>
            <a:ext cx="4081394" cy="1225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services: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a)user service.dart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b) manage orders.dart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c) splash.dart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d)onboarding.dart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47782" y="4976345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Saba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634454" y="5026547"/>
            <a:ext cx="1876092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Dua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727626" y="4862369"/>
            <a:ext cx="165335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Laiba 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-9107142">
            <a:off x="-4529695" y="7024687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33" id="33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5" id="35"/>
          <p:cNvGrpSpPr/>
          <p:nvPr/>
        </p:nvGrpSpPr>
        <p:grpSpPr>
          <a:xfrm rot="0">
            <a:off x="13169015" y="4310108"/>
            <a:ext cx="3348604" cy="4430885"/>
            <a:chOff x="0" y="0"/>
            <a:chExt cx="881937" cy="116698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3384781" y="4566506"/>
            <a:ext cx="2840069" cy="977232"/>
            <a:chOff x="0" y="0"/>
            <a:chExt cx="748002" cy="25737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4076973" y="4910622"/>
            <a:ext cx="1455685" cy="219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1343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Rida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764118" y="6043147"/>
            <a:ext cx="4081394" cy="482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Documentation</a:t>
            </a:r>
          </a:p>
          <a:p>
            <a:pPr algn="ctr">
              <a:lnSpc>
                <a:spcPts val="2016"/>
              </a:lnSpc>
            </a:pPr>
            <a:r>
              <a:rPr lang="en-US" sz="1096">
                <a:solidFill>
                  <a:srgbClr val="F7F3F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presentation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935398" y="4466685"/>
            <a:ext cx="572310" cy="514007"/>
            <a:chOff x="0" y="0"/>
            <a:chExt cx="214078" cy="1922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473661" y="4466685"/>
            <a:ext cx="572310" cy="514007"/>
            <a:chOff x="0" y="0"/>
            <a:chExt cx="214078" cy="1922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935398" y="6572597"/>
            <a:ext cx="572310" cy="514007"/>
            <a:chOff x="0" y="0"/>
            <a:chExt cx="214078" cy="19226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73661" y="6572597"/>
            <a:ext cx="572310" cy="514007"/>
            <a:chOff x="0" y="0"/>
            <a:chExt cx="214078" cy="19226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20" id="20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13549" t="0" r="-113549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935398" y="2045719"/>
            <a:ext cx="5782764" cy="218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The Science Behind Smart Book Suggestions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996322" y="451908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534585" y="451908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996322" y="6624998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534585" y="6624998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767335" y="4551286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Collaborative Filtering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305598" y="4551286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Content-Based Filtering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767335" y="6657198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Hybrid Approaches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305598" y="6657198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Continuous Learning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767335" y="5071941"/>
            <a:ext cx="2780942" cy="1225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"/>
              </a:lnSpc>
            </a:pPr>
          </a:p>
          <a:p>
            <a:pPr algn="l">
              <a:lnSpc>
                <a:spcPts val="2016"/>
              </a:lnSpc>
            </a:pPr>
            <a:r>
              <a:rPr lang="en-US" sz="10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"Users like you liked this." It finds patterns by analyzing the behavior of users with similar purchasing and viewing history.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305598" y="5071941"/>
            <a:ext cx="2780942" cy="977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"/>
              </a:lnSpc>
            </a:pPr>
            <a:r>
              <a:rPr lang="en-US" sz="10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AI systems examine product attributes, such as descriptions and reviews, to suggest items that closely match a customer's preferences.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767335" y="7177853"/>
            <a:ext cx="3020813" cy="1225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"/>
              </a:lnSpc>
            </a:pPr>
            <a:r>
              <a:rPr lang="en-US" sz="10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"The best of both methods." It combines Collaborative and Content-Based models to improve suggestion accuracy and solve problems like suggesting items to brand-new users.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7305598" y="7177853"/>
            <a:ext cx="3020813" cy="977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"/>
              </a:lnSpc>
            </a:pPr>
            <a:r>
              <a:rPr lang="en-US" sz="10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AI-powered recommendation engines continuously adapt to customer behavior, refining their suggestions to deliver an increasingly personalized</a:t>
            </a:r>
            <a:r>
              <a:rPr lang="en-US" sz="109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experience.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6083" y="-554114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42624" t="0" r="-142624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006599" y="1969229"/>
            <a:ext cx="8801265" cy="1429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b="true" sz="41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Discovery and search (catalog,search and filters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60366" y="2602959"/>
            <a:ext cx="8829718" cy="6268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</a:p>
          <a:p>
            <a:pPr algn="l">
              <a:lnSpc>
                <a:spcPts val="3864"/>
              </a:lnSpc>
            </a:pPr>
          </a:p>
          <a:p>
            <a:pPr algn="l">
              <a:lnSpc>
                <a:spcPts val="3864"/>
              </a:lnSpc>
            </a:pPr>
          </a:p>
          <a:p>
            <a:pPr algn="l">
              <a:lnSpc>
                <a:spcPts val="386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​We have built a robust system for users to find and explore books efficiently:</a:t>
            </a:r>
          </a:p>
          <a:p>
            <a:pPr algn="l">
              <a:lnSpc>
                <a:spcPts val="386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​Dynamic Catalog: Fully functional display of all book details (Title, Author, Genre, Price, Cover Image), including Bestseller and New Arrival highlights.</a:t>
            </a:r>
          </a:p>
          <a:p>
            <a:pPr algn="l">
              <a:lnSpc>
                <a:spcPts val="386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​Intuitive Search: Users can execute quick searches specifically by Title, Author, or Genre.</a:t>
            </a:r>
          </a:p>
          <a:p>
            <a:pPr algn="l">
              <a:lnSpc>
                <a:spcPts val="386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​Advanced Filtering: Enabled sorting and filtering options using key metrics like Price, customer Popularity, and book Release Date.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935398" y="6572597"/>
            <a:ext cx="572310" cy="514007"/>
            <a:chOff x="0" y="0"/>
            <a:chExt cx="214078" cy="1922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324" t="0" r="-22324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-140" y="2682802"/>
            <a:ext cx="8849349" cy="71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Secure user management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0" y="4147967"/>
            <a:ext cx="10124094" cy="4131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8"/>
              </a:lnSpc>
            </a:pPr>
          </a:p>
          <a:p>
            <a:pPr algn="l">
              <a:lnSpc>
                <a:spcPts val="3648"/>
              </a:lnSpc>
            </a:pPr>
            <a:r>
              <a:rPr lang="en-US" sz="2606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The application now ensures a secure and personalized experience for every user:</a:t>
            </a:r>
          </a:p>
          <a:p>
            <a:pPr algn="l">
              <a:lnSpc>
                <a:spcPts val="3648"/>
              </a:lnSpc>
            </a:pPr>
            <a:r>
              <a:rPr lang="en-US" sz="2606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Flexible Registration: Supports fast account creation via both Email and Social Media logins.</a:t>
            </a:r>
          </a:p>
          <a:p>
            <a:pPr algn="l">
              <a:lnSpc>
                <a:spcPts val="3648"/>
              </a:lnSpc>
            </a:pPr>
            <a:r>
              <a:rPr lang="en-US" sz="2606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High Security: Implemented secure Login/Logout and Password Reset functionality to protect user data.</a:t>
            </a:r>
          </a:p>
          <a:p>
            <a:pPr algn="l">
              <a:lnSpc>
                <a:spcPts val="3648"/>
              </a:lnSpc>
            </a:pPr>
            <a:r>
              <a:rPr lang="en-US" b="true" sz="2606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Custom Profiles: Users can maintain and update their personal information, shipping addresses, and payment details.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935398" y="6572597"/>
            <a:ext cx="572310" cy="514007"/>
            <a:chOff x="0" y="0"/>
            <a:chExt cx="214078" cy="1922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324" t="0" r="-22324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-140" y="1946806"/>
            <a:ext cx="11731273" cy="1451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Commerce and management (shopping cart,rating,wishlist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0" y="4147967"/>
            <a:ext cx="10124094" cy="4131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8"/>
              </a:lnSpc>
            </a:pPr>
            <a:r>
              <a:rPr lang="en-US" sz="2606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The core commerce loop and user engagement features are now operational:</a:t>
            </a:r>
          </a:p>
          <a:p>
            <a:pPr algn="l">
              <a:lnSpc>
                <a:spcPts val="3648"/>
              </a:lnSpc>
            </a:pPr>
            <a:r>
              <a:rPr lang="en-US" sz="2606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​Functional Shopping Cart: Users have full control to Add, Remove, and Adjust item quantities, with the calculated total price displayed instantly.</a:t>
            </a:r>
          </a:p>
          <a:p>
            <a:pPr algn="l">
              <a:lnSpc>
                <a:spcPts val="3648"/>
              </a:lnSpc>
            </a:pPr>
            <a:r>
              <a:rPr lang="en-US" sz="2606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​Customer Wishlist: Provided the capability for users to create and manage books they intend to purchase in the future.</a:t>
            </a:r>
          </a:p>
          <a:p>
            <a:pPr algn="l">
              <a:lnSpc>
                <a:spcPts val="3648"/>
              </a:lnSpc>
            </a:pPr>
            <a:r>
              <a:rPr lang="en-US" sz="2606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​Community Interaction: Implemented Rating and Review submission, along with the ability for users to 'Like' existing reviews.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422622" y="-2501089"/>
            <a:ext cx="27522262" cy="15481272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324" t="0" r="-22324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0" y="2997845"/>
            <a:ext cx="11731273" cy="71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User authentication and profile: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4147967"/>
            <a:ext cx="11731133" cy="2645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7"/>
              </a:lnSpc>
            </a:pPr>
          </a:p>
          <a:p>
            <a:pPr algn="l">
              <a:lnSpc>
                <a:spcPts val="4227"/>
              </a:lnSpc>
            </a:pPr>
            <a:r>
              <a:rPr lang="en-US" sz="301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​The authentication workflow is complete, supporting both email and social media registration. Secure Login/Logout and Password Reset are operational. User profile management, including updates to shipping and payment information, is fully implemented.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422622" y="-2501089"/>
            <a:ext cx="27522262" cy="15481272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324" t="0" r="-22324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028700" y="4062186"/>
            <a:ext cx="11731273" cy="2179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920"/>
              </a:lnSpc>
            </a:pPr>
            <a:r>
              <a:rPr lang="en-US" b="true" sz="12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DAG2azpOMsk</dc:identifier>
  <dcterms:modified xsi:type="dcterms:W3CDTF">2011-08-01T06:04:30Z</dcterms:modified>
  <cp:revision>1</cp:revision>
  <dc:title>Black and Dark Grey Lines Gradient Technology Keynote Presentation</dc:title>
</cp:coreProperties>
</file>

<file path=docProps/thumbnail.jpeg>
</file>